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2" r:id="rId3"/>
    <p:sldId id="263" r:id="rId4"/>
    <p:sldId id="268" r:id="rId5"/>
    <p:sldId id="270" r:id="rId6"/>
    <p:sldId id="264" r:id="rId7"/>
    <p:sldId id="269" r:id="rId8"/>
    <p:sldId id="271"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108609-F558-4A52-A544-38FCBBF32711}" v="3" dt="2022-05-13T21:42:11.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41" autoAdjust="0"/>
  </p:normalViewPr>
  <p:slideViewPr>
    <p:cSldViewPr snapToGrid="0">
      <p:cViewPr varScale="1">
        <p:scale>
          <a:sx n="108" d="100"/>
          <a:sy n="108" d="100"/>
        </p:scale>
        <p:origin x="9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an Gabroy" userId="8a8673488c1dfc0f" providerId="LiveId" clId="{8E108609-F558-4A52-A544-38FCBBF32711}"/>
    <pc:docChg chg="undo custSel addSld delSld modSld sldOrd">
      <pc:chgData name="Christian Gabroy" userId="8a8673488c1dfc0f" providerId="LiveId" clId="{8E108609-F558-4A52-A544-38FCBBF32711}" dt="2022-05-13T21:42:11.152" v="532"/>
      <pc:docMkLst>
        <pc:docMk/>
      </pc:docMkLst>
      <pc:sldChg chg="del">
        <pc:chgData name="Christian Gabroy" userId="8a8673488c1dfc0f" providerId="LiveId" clId="{8E108609-F558-4A52-A544-38FCBBF32711}" dt="2022-05-13T21:40:44.113" v="526" actId="47"/>
        <pc:sldMkLst>
          <pc:docMk/>
          <pc:sldMk cId="4070159494" sldId="259"/>
        </pc:sldMkLst>
      </pc:sldChg>
      <pc:sldChg chg="modSp mod">
        <pc:chgData name="Christian Gabroy" userId="8a8673488c1dfc0f" providerId="LiveId" clId="{8E108609-F558-4A52-A544-38FCBBF32711}" dt="2022-05-13T21:39:44.219" v="525" actId="20577"/>
        <pc:sldMkLst>
          <pc:docMk/>
          <pc:sldMk cId="3611265300" sldId="260"/>
        </pc:sldMkLst>
        <pc:spChg chg="mod">
          <ac:chgData name="Christian Gabroy" userId="8a8673488c1dfc0f" providerId="LiveId" clId="{8E108609-F558-4A52-A544-38FCBBF32711}" dt="2022-05-13T21:31:51.724" v="277" actId="2711"/>
          <ac:spMkLst>
            <pc:docMk/>
            <pc:sldMk cId="3611265300" sldId="260"/>
            <ac:spMk id="2" creationId="{FF7EFCF6-398C-A6C8-7C69-9A38CF2AE994}"/>
          </ac:spMkLst>
        </pc:spChg>
        <pc:spChg chg="mod">
          <ac:chgData name="Christian Gabroy" userId="8a8673488c1dfc0f" providerId="LiveId" clId="{8E108609-F558-4A52-A544-38FCBBF32711}" dt="2022-05-13T21:39:44.219" v="525" actId="20577"/>
          <ac:spMkLst>
            <pc:docMk/>
            <pc:sldMk cId="3611265300" sldId="260"/>
            <ac:spMk id="3" creationId="{BB76EB9B-BAA7-E1C4-11BC-876D528552CD}"/>
          </ac:spMkLst>
        </pc:spChg>
      </pc:sldChg>
      <pc:sldChg chg="addSp modSp mod">
        <pc:chgData name="Christian Gabroy" userId="8a8673488c1dfc0f" providerId="LiveId" clId="{8E108609-F558-4A52-A544-38FCBBF32711}" dt="2022-05-13T21:42:11.152" v="532"/>
        <pc:sldMkLst>
          <pc:docMk/>
          <pc:sldMk cId="789571471" sldId="261"/>
        </pc:sldMkLst>
        <pc:spChg chg="mod">
          <ac:chgData name="Christian Gabroy" userId="8a8673488c1dfc0f" providerId="LiveId" clId="{8E108609-F558-4A52-A544-38FCBBF32711}" dt="2022-05-13T21:41:30.646" v="528" actId="1076"/>
          <ac:spMkLst>
            <pc:docMk/>
            <pc:sldMk cId="789571471" sldId="261"/>
            <ac:spMk id="2" creationId="{587D7C58-0772-4871-723D-ED51584F0E30}"/>
          </ac:spMkLst>
        </pc:spChg>
        <pc:spChg chg="add mod">
          <ac:chgData name="Christian Gabroy" userId="8a8673488c1dfc0f" providerId="LiveId" clId="{8E108609-F558-4A52-A544-38FCBBF32711}" dt="2022-05-13T21:42:00.629" v="531" actId="1076"/>
          <ac:spMkLst>
            <pc:docMk/>
            <pc:sldMk cId="789571471" sldId="261"/>
            <ac:spMk id="4" creationId="{92A92360-F359-27F8-BF81-758BFF7621F6}"/>
          </ac:spMkLst>
        </pc:spChg>
        <pc:picChg chg="mod">
          <ac:chgData name="Christian Gabroy" userId="8a8673488c1dfc0f" providerId="LiveId" clId="{8E108609-F558-4A52-A544-38FCBBF32711}" dt="2022-05-13T21:41:55.012" v="530" actId="1076"/>
          <ac:picMkLst>
            <pc:docMk/>
            <pc:sldMk cId="789571471" sldId="261"/>
            <ac:picMk id="5" creationId="{170090C7-8B62-1788-14E4-C740A45D69E8}"/>
          </ac:picMkLst>
        </pc:picChg>
        <pc:picChg chg="add mod">
          <ac:chgData name="Christian Gabroy" userId="8a8673488c1dfc0f" providerId="LiveId" clId="{8E108609-F558-4A52-A544-38FCBBF32711}" dt="2022-05-13T21:42:11.152" v="532"/>
          <ac:picMkLst>
            <pc:docMk/>
            <pc:sldMk cId="789571471" sldId="261"/>
            <ac:picMk id="6" creationId="{814E5C33-7E5A-32A8-507F-7F7BFC3C9F4A}"/>
          </ac:picMkLst>
        </pc:picChg>
      </pc:sldChg>
      <pc:sldChg chg="modSp mod">
        <pc:chgData name="Christian Gabroy" userId="8a8673488c1dfc0f" providerId="LiveId" clId="{8E108609-F558-4A52-A544-38FCBBF32711}" dt="2022-05-13T21:16:08.130" v="20" actId="313"/>
        <pc:sldMkLst>
          <pc:docMk/>
          <pc:sldMk cId="1824671393" sldId="263"/>
        </pc:sldMkLst>
        <pc:spChg chg="mod">
          <ac:chgData name="Christian Gabroy" userId="8a8673488c1dfc0f" providerId="LiveId" clId="{8E108609-F558-4A52-A544-38FCBBF32711}" dt="2022-05-13T21:16:08.130" v="20" actId="313"/>
          <ac:spMkLst>
            <pc:docMk/>
            <pc:sldMk cId="1824671393" sldId="263"/>
            <ac:spMk id="4" creationId="{47F4E196-C1CF-2C8C-FCFE-9590337D5474}"/>
          </ac:spMkLst>
        </pc:spChg>
      </pc:sldChg>
      <pc:sldChg chg="modSp mod ord">
        <pc:chgData name="Christian Gabroy" userId="8a8673488c1dfc0f" providerId="LiveId" clId="{8E108609-F558-4A52-A544-38FCBBF32711}" dt="2022-05-13T21:18:30.831" v="79" actId="1036"/>
        <pc:sldMkLst>
          <pc:docMk/>
          <pc:sldMk cId="2357978470" sldId="264"/>
        </pc:sldMkLst>
        <pc:spChg chg="mod">
          <ac:chgData name="Christian Gabroy" userId="8a8673488c1dfc0f" providerId="LiveId" clId="{8E108609-F558-4A52-A544-38FCBBF32711}" dt="2022-05-13T21:18:30.831" v="79" actId="1036"/>
          <ac:spMkLst>
            <pc:docMk/>
            <pc:sldMk cId="2357978470" sldId="264"/>
            <ac:spMk id="2" creationId="{5A66EA63-0A74-5441-07C0-87D945F62B99}"/>
          </ac:spMkLst>
        </pc:spChg>
      </pc:sldChg>
      <pc:sldChg chg="del">
        <pc:chgData name="Christian Gabroy" userId="8a8673488c1dfc0f" providerId="LiveId" clId="{8E108609-F558-4A52-A544-38FCBBF32711}" dt="2022-05-13T21:30:15.232" v="171" actId="47"/>
        <pc:sldMkLst>
          <pc:docMk/>
          <pc:sldMk cId="3103073951" sldId="267"/>
        </pc:sldMkLst>
      </pc:sldChg>
      <pc:sldChg chg="addSp delSp modSp mod">
        <pc:chgData name="Christian Gabroy" userId="8a8673488c1dfc0f" providerId="LiveId" clId="{8E108609-F558-4A52-A544-38FCBBF32711}" dt="2022-05-13T21:16:54.061" v="35" actId="20577"/>
        <pc:sldMkLst>
          <pc:docMk/>
          <pc:sldMk cId="2152727735" sldId="268"/>
        </pc:sldMkLst>
        <pc:spChg chg="add del mod">
          <ac:chgData name="Christian Gabroy" userId="8a8673488c1dfc0f" providerId="LiveId" clId="{8E108609-F558-4A52-A544-38FCBBF32711}" dt="2022-05-13T21:16:54.061" v="35" actId="20577"/>
          <ac:spMkLst>
            <pc:docMk/>
            <pc:sldMk cId="2152727735" sldId="268"/>
            <ac:spMk id="2" creationId="{8673BAD4-726E-D5E1-31E4-3954C4D15955}"/>
          </ac:spMkLst>
        </pc:spChg>
        <pc:spChg chg="add del mod">
          <ac:chgData name="Christian Gabroy" userId="8a8673488c1dfc0f" providerId="LiveId" clId="{8E108609-F558-4A52-A544-38FCBBF32711}" dt="2022-05-13T21:16:41.389" v="24" actId="478"/>
          <ac:spMkLst>
            <pc:docMk/>
            <pc:sldMk cId="2152727735" sldId="268"/>
            <ac:spMk id="6" creationId="{1FC3B00A-A5EC-BFDA-3AD2-3190136CD14B}"/>
          </ac:spMkLst>
        </pc:spChg>
      </pc:sldChg>
      <pc:sldChg chg="addSp modSp mod">
        <pc:chgData name="Christian Gabroy" userId="8a8673488c1dfc0f" providerId="LiveId" clId="{8E108609-F558-4A52-A544-38FCBBF32711}" dt="2022-05-13T21:24:34.782" v="135" actId="1036"/>
        <pc:sldMkLst>
          <pc:docMk/>
          <pc:sldMk cId="2259171137" sldId="269"/>
        </pc:sldMkLst>
        <pc:spChg chg="mod">
          <ac:chgData name="Christian Gabroy" userId="8a8673488c1dfc0f" providerId="LiveId" clId="{8E108609-F558-4A52-A544-38FCBBF32711}" dt="2022-05-13T21:24:27.860" v="108" actId="404"/>
          <ac:spMkLst>
            <pc:docMk/>
            <pc:sldMk cId="2259171137" sldId="269"/>
            <ac:spMk id="3" creationId="{750E3BFD-75FF-AB92-781E-6C6F66725DE8}"/>
          </ac:spMkLst>
        </pc:spChg>
        <pc:spChg chg="add mod">
          <ac:chgData name="Christian Gabroy" userId="8a8673488c1dfc0f" providerId="LiveId" clId="{8E108609-F558-4A52-A544-38FCBBF32711}" dt="2022-05-13T21:24:34.782" v="135" actId="1036"/>
          <ac:spMkLst>
            <pc:docMk/>
            <pc:sldMk cId="2259171137" sldId="269"/>
            <ac:spMk id="4" creationId="{E655D1AB-510E-5208-DD71-2D5BF2EFFEA7}"/>
          </ac:spMkLst>
        </pc:spChg>
      </pc:sldChg>
      <pc:sldChg chg="modSp mod">
        <pc:chgData name="Christian Gabroy" userId="8a8673488c1dfc0f" providerId="LiveId" clId="{8E108609-F558-4A52-A544-38FCBBF32711}" dt="2022-05-13T21:17:07.532" v="46" actId="6549"/>
        <pc:sldMkLst>
          <pc:docMk/>
          <pc:sldMk cId="2692145558" sldId="270"/>
        </pc:sldMkLst>
        <pc:spChg chg="mod">
          <ac:chgData name="Christian Gabroy" userId="8a8673488c1dfc0f" providerId="LiveId" clId="{8E108609-F558-4A52-A544-38FCBBF32711}" dt="2022-05-13T21:17:07.532" v="46" actId="6549"/>
          <ac:spMkLst>
            <pc:docMk/>
            <pc:sldMk cId="2692145558" sldId="270"/>
            <ac:spMk id="2" creationId="{8673BAD4-726E-D5E1-31E4-3954C4D15955}"/>
          </ac:spMkLst>
        </pc:spChg>
      </pc:sldChg>
      <pc:sldChg chg="modSp add mod">
        <pc:chgData name="Christian Gabroy" userId="8a8673488c1dfc0f" providerId="LiveId" clId="{8E108609-F558-4A52-A544-38FCBBF32711}" dt="2022-05-13T21:28:02.062" v="170" actId="2711"/>
        <pc:sldMkLst>
          <pc:docMk/>
          <pc:sldMk cId="1848776571" sldId="271"/>
        </pc:sldMkLst>
        <pc:spChg chg="mod">
          <ac:chgData name="Christian Gabroy" userId="8a8673488c1dfc0f" providerId="LiveId" clId="{8E108609-F558-4A52-A544-38FCBBF32711}" dt="2022-05-13T21:28:02.062" v="170" actId="2711"/>
          <ac:spMkLst>
            <pc:docMk/>
            <pc:sldMk cId="1848776571" sldId="271"/>
            <ac:spMk id="2" creationId="{8673BAD4-726E-D5E1-31E4-3954C4D15955}"/>
          </ac:spMkLst>
        </pc:spChg>
        <pc:spChg chg="mod">
          <ac:chgData name="Christian Gabroy" userId="8a8673488c1dfc0f" providerId="LiveId" clId="{8E108609-F558-4A52-A544-38FCBBF32711}" dt="2022-05-13T21:27:05.381" v="169" actId="20577"/>
          <ac:spMkLst>
            <pc:docMk/>
            <pc:sldMk cId="1848776571" sldId="271"/>
            <ac:spMk id="3" creationId="{750E3BFD-75FF-AB92-781E-6C6F66725DE8}"/>
          </ac:spMkLst>
        </pc:spChg>
      </pc:sldChg>
      <pc:sldChg chg="new del">
        <pc:chgData name="Christian Gabroy" userId="8a8673488c1dfc0f" providerId="LiveId" clId="{8E108609-F558-4A52-A544-38FCBBF32711}" dt="2022-05-13T21:17:23.290" v="48" actId="680"/>
        <pc:sldMkLst>
          <pc:docMk/>
          <pc:sldMk cId="2340439158" sldId="27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79F6807-6784-4C5B-AFCD-F50A99B0D045}" type="datetimeFigureOut">
              <a:rPr lang="en-US" smtClean="0"/>
              <a:t>5/13/2022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213158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9F6807-6784-4C5B-AFCD-F50A99B0D045}"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3433410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9F6807-6784-4C5B-AFCD-F50A99B0D045}"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1952985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9F6807-6784-4C5B-AFCD-F50A99B0D045}"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D4F03-CCA3-4802-8FAD-2436D5FE4880}"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28228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9F6807-6784-4C5B-AFCD-F50A99B0D045}"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3640026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79F6807-6784-4C5B-AFCD-F50A99B0D045}" type="datetimeFigureOut">
              <a:rPr lang="en-US" smtClean="0"/>
              <a:t>5/13/2022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1240205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79F6807-6784-4C5B-AFCD-F50A99B0D045}" type="datetimeFigureOut">
              <a:rPr lang="en-US" smtClean="0"/>
              <a:t>5/13/2022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2857929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9F6807-6784-4C5B-AFCD-F50A99B0D045}"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462839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9F6807-6784-4C5B-AFCD-F50A99B0D045}"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230497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9F6807-6784-4C5B-AFCD-F50A99B0D045}"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3563620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9F6807-6784-4C5B-AFCD-F50A99B0D045}"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135046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9F6807-6784-4C5B-AFCD-F50A99B0D045}"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949380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9F6807-6784-4C5B-AFCD-F50A99B0D045}" type="datetimeFigureOut">
              <a:rPr lang="en-US" smtClean="0"/>
              <a:t>5/13/2022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113197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9F6807-6784-4C5B-AFCD-F50A99B0D045}" type="datetimeFigureOut">
              <a:rPr lang="en-US" smtClean="0"/>
              <a:t>5/13/2022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111809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F6807-6784-4C5B-AFCD-F50A99B0D045}" type="datetimeFigureOut">
              <a:rPr lang="en-US" smtClean="0"/>
              <a:t>5/13/2022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3408228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9F6807-6784-4C5B-AFCD-F50A99B0D045}"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27191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9F6807-6784-4C5B-AFCD-F50A99B0D045}"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D4F03-CCA3-4802-8FAD-2436D5FE4880}" type="slidenum">
              <a:rPr lang="en-US" smtClean="0"/>
              <a:t>‹#›</a:t>
            </a:fld>
            <a:endParaRPr lang="en-US"/>
          </a:p>
        </p:txBody>
      </p:sp>
    </p:spTree>
    <p:extLst>
      <p:ext uri="{BB962C8B-B14F-4D97-AF65-F5344CB8AC3E}">
        <p14:creationId xmlns:p14="http://schemas.microsoft.com/office/powerpoint/2010/main" val="626387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79F6807-6784-4C5B-AFCD-F50A99B0D045}" type="datetimeFigureOut">
              <a:rPr lang="en-US" smtClean="0"/>
              <a:t>5/13/2022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3FD4F03-CCA3-4802-8FAD-2436D5FE4880}" type="slidenum">
              <a:rPr lang="en-US" smtClean="0"/>
              <a:t>‹#›</a:t>
            </a:fld>
            <a:endParaRPr lang="en-US"/>
          </a:p>
        </p:txBody>
      </p:sp>
    </p:spTree>
    <p:extLst>
      <p:ext uri="{BB962C8B-B14F-4D97-AF65-F5344CB8AC3E}">
        <p14:creationId xmlns:p14="http://schemas.microsoft.com/office/powerpoint/2010/main" val="2660199790"/>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1B113-32D1-FBA7-3BFA-565FDFDFEADC}"/>
              </a:ext>
            </a:extLst>
          </p:cNvPr>
          <p:cNvSpPr>
            <a:spLocks noGrp="1"/>
          </p:cNvSpPr>
          <p:nvPr>
            <p:ph type="ctrTitle"/>
          </p:nvPr>
        </p:nvSpPr>
        <p:spPr>
          <a:xfrm>
            <a:off x="716901" y="489179"/>
            <a:ext cx="10815735" cy="1641490"/>
          </a:xfrm>
        </p:spPr>
        <p:txBody>
          <a:bodyPr>
            <a:normAutofit fontScale="90000"/>
          </a:bodyPr>
          <a:lstStyle/>
          <a:p>
            <a:pPr algn="l"/>
            <a:r>
              <a:rPr lang="en-US" cap="small" dirty="0">
                <a:latin typeface="Tw Cen MT" panose="020B0602020104020603" pitchFamily="34" charset="0"/>
              </a:rPr>
              <a:t>COVID </a:t>
            </a:r>
            <a:br>
              <a:rPr lang="en-US" cap="small" dirty="0">
                <a:latin typeface="Tw Cen MT" panose="020B0602020104020603" pitchFamily="34" charset="0"/>
              </a:rPr>
            </a:br>
            <a:r>
              <a:rPr lang="en-US" cap="small" dirty="0">
                <a:latin typeface="Tw Cen MT" panose="020B0602020104020603" pitchFamily="34" charset="0"/>
              </a:rPr>
              <a:t>in the workplace</a:t>
            </a:r>
          </a:p>
        </p:txBody>
      </p:sp>
      <p:sp>
        <p:nvSpPr>
          <p:cNvPr id="4" name="Title 1">
            <a:extLst>
              <a:ext uri="{FF2B5EF4-FFF2-40B4-BE49-F238E27FC236}">
                <a16:creationId xmlns:a16="http://schemas.microsoft.com/office/drawing/2014/main" id="{5FFB4928-3D0B-CF07-D38E-61682A364741}"/>
              </a:ext>
            </a:extLst>
          </p:cNvPr>
          <p:cNvSpPr txBox="1">
            <a:spLocks/>
          </p:cNvSpPr>
          <p:nvPr/>
        </p:nvSpPr>
        <p:spPr>
          <a:xfrm>
            <a:off x="537359" y="4170875"/>
            <a:ext cx="10515600" cy="1325563"/>
          </a:xfrm>
          <a:prstGeom prst="rect">
            <a:avLst/>
          </a:prstGeom>
        </p:spPr>
        <p:txBody>
          <a:bodyPr vert="horz" wrap="none" lIns="91440" tIns="45720" rIns="91440" bIns="45720" rtlCol="0" anchor="t">
            <a:normAutofit/>
          </a:bodyPr>
          <a:lstStyle>
            <a:lvl1pPr algn="r" defTabSz="914400" rtl="0" eaLnBrk="1" latinLnBrk="0" hangingPunct="1">
              <a:lnSpc>
                <a:spcPct val="90000"/>
              </a:lnSpc>
              <a:spcBef>
                <a:spcPct val="0"/>
              </a:spcBef>
              <a:buNone/>
              <a:defRPr sz="9600" b="0" kern="120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ea typeface="+mj-ea"/>
                <a:cs typeface="+mj-cs"/>
              </a:defRPr>
            </a:lvl1pPr>
          </a:lstStyle>
          <a:p>
            <a:r>
              <a:rPr lang="en-US" sz="5400" dirty="0">
                <a:latin typeface="Tw Cen MT" panose="020B0602020104020603" pitchFamily="34" charset="0"/>
              </a:rPr>
              <a:t>Christian J. Gabroy, Esq. </a:t>
            </a:r>
          </a:p>
        </p:txBody>
      </p:sp>
      <p:pic>
        <p:nvPicPr>
          <p:cNvPr id="6" name="Picture 5" descr="Shape&#10;&#10;Description automatically generated with medium confidence">
            <a:extLst>
              <a:ext uri="{FF2B5EF4-FFF2-40B4-BE49-F238E27FC236}">
                <a16:creationId xmlns:a16="http://schemas.microsoft.com/office/drawing/2014/main" id="{E6FC5296-E082-F6B4-DDE8-45FBCE133A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492" y="5304749"/>
            <a:ext cx="4724400" cy="1181100"/>
          </a:xfrm>
          <a:prstGeom prst="rect">
            <a:avLst/>
          </a:prstGeom>
        </p:spPr>
      </p:pic>
    </p:spTree>
    <p:extLst>
      <p:ext uri="{BB962C8B-B14F-4D97-AF65-F5344CB8AC3E}">
        <p14:creationId xmlns:p14="http://schemas.microsoft.com/office/powerpoint/2010/main" val="2746541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descr="Question marks in a line and one question mark is lit">
            <a:extLst>
              <a:ext uri="{FF2B5EF4-FFF2-40B4-BE49-F238E27FC236}">
                <a16:creationId xmlns:a16="http://schemas.microsoft.com/office/drawing/2014/main" id="{170090C7-8B62-1788-14E4-C740A45D69E8}"/>
              </a:ext>
            </a:extLst>
          </p:cNvPr>
          <p:cNvPicPr>
            <a:picLocks noChangeAspect="1"/>
          </p:cNvPicPr>
          <p:nvPr/>
        </p:nvPicPr>
        <p:blipFill rotWithShape="1">
          <a:blip r:embed="rId3">
            <a:duotone>
              <a:prstClr val="black"/>
              <a:schemeClr val="tx2">
                <a:tint val="45000"/>
                <a:satMod val="400000"/>
              </a:schemeClr>
            </a:duotone>
            <a:alphaModFix amt="12000"/>
          </a:blip>
          <a:srcRect t="15730"/>
          <a:stretch/>
        </p:blipFill>
        <p:spPr>
          <a:xfrm>
            <a:off x="132503" y="0"/>
            <a:ext cx="12191980" cy="6858000"/>
          </a:xfrm>
          <a:prstGeom prst="rect">
            <a:avLst/>
          </a:prstGeom>
        </p:spPr>
      </p:pic>
      <p:sp>
        <p:nvSpPr>
          <p:cNvPr id="2" name="Title 1">
            <a:extLst>
              <a:ext uri="{FF2B5EF4-FFF2-40B4-BE49-F238E27FC236}">
                <a16:creationId xmlns:a16="http://schemas.microsoft.com/office/drawing/2014/main" id="{587D7C58-0772-4871-723D-ED51584F0E30}"/>
              </a:ext>
            </a:extLst>
          </p:cNvPr>
          <p:cNvSpPr>
            <a:spLocks noGrp="1"/>
          </p:cNvSpPr>
          <p:nvPr>
            <p:ph type="title"/>
          </p:nvPr>
        </p:nvSpPr>
        <p:spPr>
          <a:xfrm>
            <a:off x="-3699386" y="344311"/>
            <a:ext cx="9144000" cy="1641490"/>
          </a:xfrm>
        </p:spPr>
        <p:txBody>
          <a:bodyPr vert="horz" wrap="none" lIns="91440" tIns="45720" rIns="91440" bIns="45720" rtlCol="0" anchor="t">
            <a:normAutofit/>
          </a:bodyPr>
          <a:lstStyle/>
          <a:p>
            <a:pPr algn="r"/>
            <a:r>
              <a:rPr lang="en-US" sz="9600" spc="-300" dirty="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Tw Cen MT" panose="020B0602020104020603" pitchFamily="34" charset="0"/>
              </a:rPr>
              <a:t>Questions?</a:t>
            </a:r>
          </a:p>
        </p:txBody>
      </p:sp>
      <p:sp>
        <p:nvSpPr>
          <p:cNvPr id="4" name="Title 1">
            <a:extLst>
              <a:ext uri="{FF2B5EF4-FFF2-40B4-BE49-F238E27FC236}">
                <a16:creationId xmlns:a16="http://schemas.microsoft.com/office/drawing/2014/main" id="{92A92360-F359-27F8-BF81-758BFF7621F6}"/>
              </a:ext>
            </a:extLst>
          </p:cNvPr>
          <p:cNvSpPr txBox="1">
            <a:spLocks/>
          </p:cNvSpPr>
          <p:nvPr/>
        </p:nvSpPr>
        <p:spPr>
          <a:xfrm>
            <a:off x="437293" y="4103092"/>
            <a:ext cx="10515600" cy="1325563"/>
          </a:xfrm>
          <a:prstGeom prst="rect">
            <a:avLst/>
          </a:prstGeom>
        </p:spPr>
        <p:txBody>
          <a:bodyPr vert="horz" wrap="none" lIns="91440" tIns="45720" rIns="91440" bIns="45720" rtlCol="0" anchor="t">
            <a:normAutofit/>
          </a:bodyPr>
          <a:lstStyle>
            <a:lvl1pPr algn="r" defTabSz="914400" rtl="0" eaLnBrk="1" latinLnBrk="0" hangingPunct="1">
              <a:lnSpc>
                <a:spcPct val="90000"/>
              </a:lnSpc>
              <a:spcBef>
                <a:spcPct val="0"/>
              </a:spcBef>
              <a:buNone/>
              <a:defRPr sz="9600" b="0" kern="120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ea typeface="+mj-ea"/>
                <a:cs typeface="+mj-cs"/>
              </a:defRPr>
            </a:lvl1pPr>
          </a:lstStyle>
          <a:p>
            <a:r>
              <a:rPr lang="en-US" sz="5400" dirty="0">
                <a:latin typeface="Tw Cen MT" panose="020B0602020104020603" pitchFamily="34" charset="0"/>
              </a:rPr>
              <a:t>Christian J. Gabroy, Esq.</a:t>
            </a:r>
          </a:p>
          <a:p>
            <a:endParaRPr lang="en-US" sz="5400" dirty="0">
              <a:latin typeface="Tw Cen MT" panose="020B0602020104020603" pitchFamily="34" charset="0"/>
            </a:endParaRPr>
          </a:p>
          <a:p>
            <a:endParaRPr lang="en-US" sz="5400" dirty="0">
              <a:latin typeface="Tw Cen MT" panose="020B0602020104020603" pitchFamily="34" charset="0"/>
            </a:endParaRPr>
          </a:p>
          <a:p>
            <a:endParaRPr lang="en-US" sz="5400" dirty="0">
              <a:latin typeface="Tw Cen MT" panose="020B0602020104020603" pitchFamily="34" charset="0"/>
            </a:endParaRPr>
          </a:p>
          <a:p>
            <a:endParaRPr lang="en-US" sz="5400" dirty="0">
              <a:latin typeface="Tw Cen MT" panose="020B0602020104020603" pitchFamily="34" charset="0"/>
            </a:endParaRPr>
          </a:p>
        </p:txBody>
      </p:sp>
      <p:pic>
        <p:nvPicPr>
          <p:cNvPr id="6" name="Picture 5" descr="Shape&#10;&#10;Description automatically generated with medium confidence">
            <a:extLst>
              <a:ext uri="{FF2B5EF4-FFF2-40B4-BE49-F238E27FC236}">
                <a16:creationId xmlns:a16="http://schemas.microsoft.com/office/drawing/2014/main" id="{814E5C33-7E5A-32A8-507F-7F7BFC3C9F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8493" y="5149289"/>
            <a:ext cx="4724400" cy="1181100"/>
          </a:xfrm>
          <a:prstGeom prst="rect">
            <a:avLst/>
          </a:prstGeom>
        </p:spPr>
      </p:pic>
      <p:sp>
        <p:nvSpPr>
          <p:cNvPr id="3" name="TextBox 2">
            <a:extLst>
              <a:ext uri="{FF2B5EF4-FFF2-40B4-BE49-F238E27FC236}">
                <a16:creationId xmlns:a16="http://schemas.microsoft.com/office/drawing/2014/main" id="{616D11FA-A2BA-F790-EC42-4E1F3627BE7D}"/>
              </a:ext>
            </a:extLst>
          </p:cNvPr>
          <p:cNvSpPr txBox="1"/>
          <p:nvPr/>
        </p:nvSpPr>
        <p:spPr>
          <a:xfrm>
            <a:off x="10377377" y="6345604"/>
            <a:ext cx="1785845" cy="400110"/>
          </a:xfrm>
          <a:prstGeom prst="rect">
            <a:avLst/>
          </a:prstGeom>
          <a:noFill/>
        </p:spPr>
        <p:txBody>
          <a:bodyPr wrap="square" rtlCol="0">
            <a:spAutoFit/>
          </a:bodyPr>
          <a:lstStyle/>
          <a:p>
            <a:r>
              <a:rPr lang="en-US" sz="2000" dirty="0">
                <a:latin typeface="Tw Cen MT" panose="020B0602020104020603" pitchFamily="34" charset="0"/>
              </a:rPr>
              <a:t>May 17, 2022</a:t>
            </a:r>
          </a:p>
        </p:txBody>
      </p:sp>
    </p:spTree>
    <p:extLst>
      <p:ext uri="{BB962C8B-B14F-4D97-AF65-F5344CB8AC3E}">
        <p14:creationId xmlns:p14="http://schemas.microsoft.com/office/powerpoint/2010/main" val="789571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88B839-C6BC-C3A1-3BC5-0B516CAD32FC}"/>
              </a:ext>
            </a:extLst>
          </p:cNvPr>
          <p:cNvSpPr>
            <a:spLocks noGrp="1"/>
          </p:cNvSpPr>
          <p:nvPr>
            <p:ph type="title"/>
          </p:nvPr>
        </p:nvSpPr>
        <p:spPr/>
        <p:txBody>
          <a:bodyPr/>
          <a:lstStyle/>
          <a:p>
            <a:r>
              <a:rPr lang="en-US" dirty="0">
                <a:latin typeface="Tw Cen MT" panose="020B0602020104020603" pitchFamily="34" charset="0"/>
              </a:rPr>
              <a:t>Can Employers Mandate Vaccines?</a:t>
            </a:r>
          </a:p>
        </p:txBody>
      </p:sp>
      <p:sp>
        <p:nvSpPr>
          <p:cNvPr id="5" name="Content Placeholder 4">
            <a:extLst>
              <a:ext uri="{FF2B5EF4-FFF2-40B4-BE49-F238E27FC236}">
                <a16:creationId xmlns:a16="http://schemas.microsoft.com/office/drawing/2014/main" id="{0EB5580D-839B-2B4B-972B-4F8B690C363E}"/>
              </a:ext>
            </a:extLst>
          </p:cNvPr>
          <p:cNvSpPr>
            <a:spLocks noGrp="1"/>
          </p:cNvSpPr>
          <p:nvPr>
            <p:ph idx="1"/>
          </p:nvPr>
        </p:nvSpPr>
        <p:spPr>
          <a:xfrm>
            <a:off x="1120000" y="1825624"/>
            <a:ext cx="10233800" cy="4855093"/>
          </a:xfrm>
        </p:spPr>
        <p:txBody>
          <a:bodyPr>
            <a:normAutofit fontScale="92500" lnSpcReduction="10000"/>
          </a:bodyPr>
          <a:lstStyle/>
          <a:p>
            <a:r>
              <a:rPr lang="en-US" dirty="0"/>
              <a:t>“[T]he board of health of a city or town if, in its opinion, it is necessary for the public health or safety shall require and enforce the vaccination and revaccination of all the inhabitants thereof and shall provide them with the means of free vaccination.”</a:t>
            </a:r>
          </a:p>
          <a:p>
            <a:pPr marL="3657600" lvl="8" indent="0">
              <a:buNone/>
            </a:pPr>
            <a:r>
              <a:rPr lang="en-US" dirty="0"/>
              <a:t>		- </a:t>
            </a:r>
            <a:r>
              <a:rPr lang="en-US" i="1" dirty="0"/>
              <a:t>Jacobson v. Massachusetts</a:t>
            </a:r>
            <a:r>
              <a:rPr lang="en-US" dirty="0"/>
              <a:t>, 197 U.S. 11 (1905)</a:t>
            </a:r>
          </a:p>
          <a:p>
            <a:pPr marL="3657600" lvl="8" indent="0">
              <a:buNone/>
            </a:pPr>
            <a:r>
              <a:rPr lang="en-US" dirty="0"/>
              <a:t>				</a:t>
            </a:r>
          </a:p>
          <a:p>
            <a:r>
              <a:rPr lang="en-US" dirty="0"/>
              <a:t>“The challenges posed by a global pandemic do not allow a federal agency to exercise power that Congress has not conferred upon it. At the same time, such unprecedented circumstances provide no grounds for limiting the exercise of authorities the agency has long been recognized to have. Because the latter principle governs in these cases, the applications for a stay presented to Justice Alito and Justice Kavanaugh and by them referred to the Court are  granted.”</a:t>
            </a:r>
          </a:p>
          <a:p>
            <a:pPr marL="3657600" lvl="8" indent="0">
              <a:buNone/>
            </a:pPr>
            <a:r>
              <a:rPr lang="en-US" dirty="0"/>
              <a:t>		- </a:t>
            </a:r>
            <a:r>
              <a:rPr lang="en-US" i="1" dirty="0"/>
              <a:t>Biden v. Missouri</a:t>
            </a:r>
            <a:r>
              <a:rPr lang="en-US" dirty="0"/>
              <a:t>, 142 </a:t>
            </a:r>
            <a:r>
              <a:rPr lang="en-US" dirty="0" err="1"/>
              <a:t>S.Ct</a:t>
            </a:r>
            <a:r>
              <a:rPr lang="en-US" dirty="0"/>
              <a:t>. 647 (2022)</a:t>
            </a:r>
          </a:p>
        </p:txBody>
      </p:sp>
    </p:spTree>
    <p:extLst>
      <p:ext uri="{BB962C8B-B14F-4D97-AF65-F5344CB8AC3E}">
        <p14:creationId xmlns:p14="http://schemas.microsoft.com/office/powerpoint/2010/main" val="2763859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4962833-2EBB-47A0-9823-D4F8E16EE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 name="Title 3">
            <a:extLst>
              <a:ext uri="{FF2B5EF4-FFF2-40B4-BE49-F238E27FC236}">
                <a16:creationId xmlns:a16="http://schemas.microsoft.com/office/drawing/2014/main" id="{47F4E196-C1CF-2C8C-FCFE-9590337D5474}"/>
              </a:ext>
            </a:extLst>
          </p:cNvPr>
          <p:cNvSpPr>
            <a:spLocks noGrp="1"/>
          </p:cNvSpPr>
          <p:nvPr>
            <p:ph type="title"/>
          </p:nvPr>
        </p:nvSpPr>
        <p:spPr>
          <a:xfrm>
            <a:off x="4377313" y="687388"/>
            <a:ext cx="6290687" cy="5483225"/>
          </a:xfrm>
          <a:effectLst/>
        </p:spPr>
        <p:txBody>
          <a:bodyPr vert="horz" wrap="square" lIns="91440" tIns="45720" rIns="91440" bIns="45720" rtlCol="0" anchor="ctr">
            <a:normAutofit/>
          </a:bodyPr>
          <a:lstStyle/>
          <a:p>
            <a:r>
              <a:rPr lang="en-US" sz="7200" spc="-300" dirty="0">
                <a:solidFill>
                  <a:schemeClr val="tx1">
                    <a:lumMod val="95000"/>
                  </a:schemeClr>
                </a:solidFill>
                <a:effectLst>
                  <a:outerShdw blurRad="469900" dist="342900" dir="5400000" sy="-20000" rotWithShape="0">
                    <a:prstClr val="black">
                      <a:alpha val="66000"/>
                    </a:prstClr>
                  </a:outerShdw>
                </a:effectLst>
                <a:latin typeface="Tw Cen MT" panose="020B0602020104020603" pitchFamily="34" charset="0"/>
              </a:rPr>
              <a:t>Religious Accommodations </a:t>
            </a:r>
            <a:br>
              <a:rPr lang="en-US" sz="7200" spc="-300" dirty="0">
                <a:solidFill>
                  <a:schemeClr val="tx1">
                    <a:lumMod val="95000"/>
                  </a:schemeClr>
                </a:solidFill>
                <a:effectLst>
                  <a:outerShdw blurRad="469900" dist="342900" dir="5400000" sy="-20000" rotWithShape="0">
                    <a:prstClr val="black">
                      <a:alpha val="66000"/>
                    </a:prstClr>
                  </a:outerShdw>
                </a:effectLst>
                <a:latin typeface="Tw Cen MT" panose="020B0602020104020603" pitchFamily="34" charset="0"/>
              </a:rPr>
            </a:br>
            <a:r>
              <a:rPr lang="en-US" sz="2800" dirty="0"/>
              <a:t>Title VII, 29 CFR Part 1605 </a:t>
            </a:r>
            <a:endParaRPr lang="en-US" sz="7200" spc="-300" dirty="0">
              <a:solidFill>
                <a:schemeClr val="tx1">
                  <a:lumMod val="95000"/>
                </a:schemeClr>
              </a:solidFill>
              <a:effectLst>
                <a:outerShdw blurRad="469900" dist="342900" dir="5400000" sy="-20000" rotWithShape="0">
                  <a:prstClr val="black">
                    <a:alpha val="66000"/>
                  </a:prstClr>
                </a:outerShdw>
              </a:effectLst>
              <a:latin typeface="Tw Cen MT" panose="020B0602020104020603" pitchFamily="34" charset="0"/>
            </a:endParaRPr>
          </a:p>
        </p:txBody>
      </p:sp>
      <p:cxnSp>
        <p:nvCxnSpPr>
          <p:cNvPr id="12" name="Straight Connector 11">
            <a:extLst>
              <a:ext uri="{FF2B5EF4-FFF2-40B4-BE49-F238E27FC236}">
                <a16:creationId xmlns:a16="http://schemas.microsoft.com/office/drawing/2014/main" id="{21FCCE20-1E4F-44FF-87B4-379D391A2D1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580" y="2032907"/>
            <a:ext cx="0" cy="279218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671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BAD4-726E-D5E1-31E4-3954C4D15955}"/>
              </a:ext>
            </a:extLst>
          </p:cNvPr>
          <p:cNvSpPr>
            <a:spLocks noGrp="1"/>
          </p:cNvSpPr>
          <p:nvPr>
            <p:ph type="title"/>
          </p:nvPr>
        </p:nvSpPr>
        <p:spPr/>
        <p:txBody>
          <a:bodyPr/>
          <a:lstStyle/>
          <a:p>
            <a:r>
              <a:rPr lang="en-US" dirty="0">
                <a:latin typeface="Tw Cen MT" panose="020B0602020104020603" pitchFamily="34" charset="0"/>
              </a:rPr>
              <a:t>Religious Accommodations</a:t>
            </a:r>
          </a:p>
        </p:txBody>
      </p:sp>
      <p:sp>
        <p:nvSpPr>
          <p:cNvPr id="3" name="Content Placeholder 2">
            <a:extLst>
              <a:ext uri="{FF2B5EF4-FFF2-40B4-BE49-F238E27FC236}">
                <a16:creationId xmlns:a16="http://schemas.microsoft.com/office/drawing/2014/main" id="{750E3BFD-75FF-AB92-781E-6C6F66725DE8}"/>
              </a:ext>
            </a:extLst>
          </p:cNvPr>
          <p:cNvSpPr>
            <a:spLocks noGrp="1"/>
          </p:cNvSpPr>
          <p:nvPr>
            <p:ph idx="1"/>
          </p:nvPr>
        </p:nvSpPr>
        <p:spPr/>
        <p:txBody>
          <a:bodyPr>
            <a:normAutofit/>
          </a:bodyPr>
          <a:lstStyle/>
          <a:p>
            <a:r>
              <a:rPr lang="en-US" sz="3200" dirty="0"/>
              <a:t>Sincerely held belief</a:t>
            </a:r>
          </a:p>
          <a:p>
            <a:pPr lvl="1"/>
            <a:r>
              <a:rPr lang="en-US" i="1" dirty="0"/>
              <a:t>“Generally, under Title VII, an employer should proceed on the assumption that a request for religious accommodation is based on sincerely held religious beliefs, practices, or observances.  However, if an employer has an objective basis for questioning either the religious nature or the sincerity of a particular belief, the employer would be justified in making a limited factual inquiry and seeking additional supporting information.  An employee who fails to cooperate with an employer’s reasonable requests for verification of the sincerity or religious nature of a professed belief, practice, or observance risks losing any subsequent claim that the employer improperly denied an accommodation.”</a:t>
            </a:r>
          </a:p>
          <a:p>
            <a:endParaRPr lang="en-US" dirty="0"/>
          </a:p>
        </p:txBody>
      </p:sp>
      <p:sp>
        <p:nvSpPr>
          <p:cNvPr id="4" name="TextBox 3">
            <a:extLst>
              <a:ext uri="{FF2B5EF4-FFF2-40B4-BE49-F238E27FC236}">
                <a16:creationId xmlns:a16="http://schemas.microsoft.com/office/drawing/2014/main" id="{E20EC379-FCF3-A86E-4B9F-874AF81BC06F}"/>
              </a:ext>
            </a:extLst>
          </p:cNvPr>
          <p:cNvSpPr txBox="1"/>
          <p:nvPr/>
        </p:nvSpPr>
        <p:spPr>
          <a:xfrm>
            <a:off x="5159829" y="5727125"/>
            <a:ext cx="6193971" cy="523220"/>
          </a:xfrm>
          <a:prstGeom prst="rect">
            <a:avLst/>
          </a:prstGeom>
          <a:noFill/>
        </p:spPr>
        <p:txBody>
          <a:bodyPr wrap="square" rtlCol="0">
            <a:spAutoFit/>
          </a:bodyPr>
          <a:lstStyle/>
          <a:p>
            <a:pPr marL="0" indent="0">
              <a:buNone/>
            </a:pPr>
            <a:r>
              <a:rPr lang="en-US" sz="1400" dirty="0"/>
              <a:t>https://www.eeoc.gov/wysk/what-you-should-know-about-covid-19-and-ada-rehabilitation-act-and-other-eeo-laws#L</a:t>
            </a:r>
          </a:p>
        </p:txBody>
      </p:sp>
    </p:spTree>
    <p:extLst>
      <p:ext uri="{BB962C8B-B14F-4D97-AF65-F5344CB8AC3E}">
        <p14:creationId xmlns:p14="http://schemas.microsoft.com/office/powerpoint/2010/main" val="2152727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BAD4-726E-D5E1-31E4-3954C4D15955}"/>
              </a:ext>
            </a:extLst>
          </p:cNvPr>
          <p:cNvSpPr>
            <a:spLocks noGrp="1"/>
          </p:cNvSpPr>
          <p:nvPr>
            <p:ph type="title"/>
          </p:nvPr>
        </p:nvSpPr>
        <p:spPr/>
        <p:txBody>
          <a:bodyPr/>
          <a:lstStyle/>
          <a:p>
            <a:r>
              <a:rPr lang="en-US" dirty="0">
                <a:latin typeface="Tw Cen MT" panose="020B0602020104020603" pitchFamily="34" charset="0"/>
              </a:rPr>
              <a:t>Religious Accommodations</a:t>
            </a:r>
          </a:p>
        </p:txBody>
      </p:sp>
      <p:sp>
        <p:nvSpPr>
          <p:cNvPr id="3" name="Content Placeholder 2">
            <a:extLst>
              <a:ext uri="{FF2B5EF4-FFF2-40B4-BE49-F238E27FC236}">
                <a16:creationId xmlns:a16="http://schemas.microsoft.com/office/drawing/2014/main" id="{750E3BFD-75FF-AB92-781E-6C6F66725DE8}"/>
              </a:ext>
            </a:extLst>
          </p:cNvPr>
          <p:cNvSpPr>
            <a:spLocks noGrp="1"/>
          </p:cNvSpPr>
          <p:nvPr>
            <p:ph idx="1"/>
          </p:nvPr>
        </p:nvSpPr>
        <p:spPr>
          <a:xfrm>
            <a:off x="1120000" y="1690688"/>
            <a:ext cx="10233800" cy="4486275"/>
          </a:xfrm>
        </p:spPr>
        <p:txBody>
          <a:bodyPr>
            <a:normAutofit lnSpcReduction="10000"/>
          </a:bodyPr>
          <a:lstStyle/>
          <a:p>
            <a:r>
              <a:rPr lang="en-US" sz="3200" dirty="0"/>
              <a:t>Undue hardship</a:t>
            </a:r>
          </a:p>
          <a:p>
            <a:pPr lvl="1"/>
            <a:r>
              <a:rPr lang="en-US" i="1" dirty="0"/>
              <a:t>“An employer will need to assess undue hardship by considering the particular facts of each situation and will need to demonstrate how much cost or disruption the employee’s proposed accommodation would involve.  An employer cannot rely on speculative or hypothetical hardship when faced with an employee’s religious objection but, rather, should rely on objective information.  Certain common and relevant considerations during the COVID-19 pandemic include, for example, whether the employee requesting a religious accommodation to a COVID-19 vaccination requirement works outdoors or indoors, works in a solitary or group work setting, or has close contact with other employees or members of the public (especially medically vulnerable individuals).  Another relevant consideration is the number of employees who are seeking a similar accommodation, i.e., the cumulative cost or burden on the employer.”</a:t>
            </a:r>
          </a:p>
          <a:p>
            <a:endParaRPr lang="en-US" dirty="0"/>
          </a:p>
        </p:txBody>
      </p:sp>
      <p:sp>
        <p:nvSpPr>
          <p:cNvPr id="4" name="TextBox 3">
            <a:extLst>
              <a:ext uri="{FF2B5EF4-FFF2-40B4-BE49-F238E27FC236}">
                <a16:creationId xmlns:a16="http://schemas.microsoft.com/office/drawing/2014/main" id="{E20EC379-FCF3-A86E-4B9F-874AF81BC06F}"/>
              </a:ext>
            </a:extLst>
          </p:cNvPr>
          <p:cNvSpPr txBox="1"/>
          <p:nvPr/>
        </p:nvSpPr>
        <p:spPr>
          <a:xfrm>
            <a:off x="5159829" y="6081691"/>
            <a:ext cx="6193971" cy="523220"/>
          </a:xfrm>
          <a:prstGeom prst="rect">
            <a:avLst/>
          </a:prstGeom>
          <a:noFill/>
        </p:spPr>
        <p:txBody>
          <a:bodyPr wrap="square" rtlCol="0">
            <a:spAutoFit/>
          </a:bodyPr>
          <a:lstStyle/>
          <a:p>
            <a:pPr marL="0" indent="0">
              <a:buNone/>
            </a:pPr>
            <a:r>
              <a:rPr lang="en-US" sz="1400" dirty="0"/>
              <a:t>https://www.eeoc.gov/wysk/what-you-should-know-about-covid-19-and-ada-rehabilitation-act-and-other-eeo-laws#L</a:t>
            </a:r>
          </a:p>
        </p:txBody>
      </p:sp>
    </p:spTree>
    <p:extLst>
      <p:ext uri="{BB962C8B-B14F-4D97-AF65-F5344CB8AC3E}">
        <p14:creationId xmlns:p14="http://schemas.microsoft.com/office/powerpoint/2010/main" val="269214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4962833-2EBB-47A0-9823-D4F8E16EE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5A66EA63-0A74-5441-07C0-87D945F62B99}"/>
              </a:ext>
            </a:extLst>
          </p:cNvPr>
          <p:cNvSpPr>
            <a:spLocks noGrp="1"/>
          </p:cNvSpPr>
          <p:nvPr>
            <p:ph type="title"/>
          </p:nvPr>
        </p:nvSpPr>
        <p:spPr>
          <a:xfrm>
            <a:off x="4377313" y="933188"/>
            <a:ext cx="6290687" cy="5483225"/>
          </a:xfrm>
          <a:effectLst/>
        </p:spPr>
        <p:txBody>
          <a:bodyPr vert="horz" wrap="square" lIns="91440" tIns="45720" rIns="91440" bIns="45720" rtlCol="0" anchor="ctr">
            <a:normAutofit/>
          </a:bodyPr>
          <a:lstStyle/>
          <a:p>
            <a:r>
              <a:rPr lang="en-US" sz="7200" spc="-300" dirty="0">
                <a:solidFill>
                  <a:schemeClr val="tx1">
                    <a:lumMod val="95000"/>
                  </a:schemeClr>
                </a:solidFill>
                <a:effectLst>
                  <a:outerShdw blurRad="469900" dist="342900" dir="5400000" sy="-20000" rotWithShape="0">
                    <a:prstClr val="black">
                      <a:alpha val="66000"/>
                    </a:prstClr>
                  </a:outerShdw>
                </a:effectLst>
                <a:latin typeface="Tw Cen MT" panose="020B0602020104020603" pitchFamily="34" charset="0"/>
              </a:rPr>
              <a:t>Americans with Disabilities Act</a:t>
            </a:r>
            <a:br>
              <a:rPr lang="en-US" sz="7200" spc="-300" dirty="0">
                <a:solidFill>
                  <a:schemeClr val="tx1">
                    <a:lumMod val="95000"/>
                  </a:schemeClr>
                </a:solidFill>
                <a:effectLst>
                  <a:outerShdw blurRad="469900" dist="342900" dir="5400000" sy="-20000" rotWithShape="0">
                    <a:prstClr val="black">
                      <a:alpha val="66000"/>
                    </a:prstClr>
                  </a:outerShdw>
                </a:effectLst>
                <a:latin typeface="Tw Cen MT" panose="020B0602020104020603" pitchFamily="34" charset="0"/>
              </a:rPr>
            </a:br>
            <a:r>
              <a:rPr lang="en-US" sz="2800" dirty="0"/>
              <a:t>42 U.S.C. § 12112 </a:t>
            </a:r>
            <a:br>
              <a:rPr lang="en-US" sz="2800" dirty="0"/>
            </a:br>
            <a:r>
              <a:rPr lang="en-US" sz="7200" spc="-300" dirty="0">
                <a:solidFill>
                  <a:schemeClr val="tx1">
                    <a:lumMod val="95000"/>
                  </a:schemeClr>
                </a:solidFill>
                <a:effectLst>
                  <a:outerShdw blurRad="469900" dist="342900" dir="5400000" sy="-20000" rotWithShape="0">
                    <a:prstClr val="black">
                      <a:alpha val="66000"/>
                    </a:prstClr>
                  </a:outerShdw>
                </a:effectLst>
                <a:latin typeface="Tw Cen MT" panose="020B0602020104020603" pitchFamily="34" charset="0"/>
              </a:rPr>
              <a:t> </a:t>
            </a:r>
          </a:p>
        </p:txBody>
      </p:sp>
      <p:cxnSp>
        <p:nvCxnSpPr>
          <p:cNvPr id="10" name="Straight Connector 9">
            <a:extLst>
              <a:ext uri="{FF2B5EF4-FFF2-40B4-BE49-F238E27FC236}">
                <a16:creationId xmlns:a16="http://schemas.microsoft.com/office/drawing/2014/main" id="{21FCCE20-1E4F-44FF-87B4-379D391A2D1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580" y="2032907"/>
            <a:ext cx="0" cy="279218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7978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BAD4-726E-D5E1-31E4-3954C4D15955}"/>
              </a:ext>
            </a:extLst>
          </p:cNvPr>
          <p:cNvSpPr>
            <a:spLocks noGrp="1"/>
          </p:cNvSpPr>
          <p:nvPr>
            <p:ph type="title"/>
          </p:nvPr>
        </p:nvSpPr>
        <p:spPr/>
        <p:txBody>
          <a:bodyPr/>
          <a:lstStyle/>
          <a:p>
            <a:r>
              <a:rPr lang="en-US" dirty="0">
                <a:latin typeface="Tw Cen MT" panose="020B0602020104020603" pitchFamily="34" charset="0"/>
              </a:rPr>
              <a:t>Reasonable Accommodations</a:t>
            </a:r>
          </a:p>
        </p:txBody>
      </p:sp>
      <p:sp>
        <p:nvSpPr>
          <p:cNvPr id="3" name="Content Placeholder 2">
            <a:extLst>
              <a:ext uri="{FF2B5EF4-FFF2-40B4-BE49-F238E27FC236}">
                <a16:creationId xmlns:a16="http://schemas.microsoft.com/office/drawing/2014/main" id="{750E3BFD-75FF-AB92-781E-6C6F66725DE8}"/>
              </a:ext>
            </a:extLst>
          </p:cNvPr>
          <p:cNvSpPr>
            <a:spLocks noGrp="1"/>
          </p:cNvSpPr>
          <p:nvPr>
            <p:ph idx="1"/>
          </p:nvPr>
        </p:nvSpPr>
        <p:spPr/>
        <p:txBody>
          <a:bodyPr>
            <a:normAutofit/>
          </a:bodyPr>
          <a:lstStyle/>
          <a:p>
            <a:r>
              <a:rPr lang="en-US" sz="2400" i="1" dirty="0"/>
              <a:t>“Under the ADA, reasonable accommodations are adjustments or modifications provided by an employer to enable people with disabilities to enjoy equal employment opportunities. If a reasonable accommodation is needed and requested by an individual with a disability to apply for a job, perform a job, or enjoy benefits and privileges of employment, the employer must provide it unless it would pose an undue hardship, meaning significant difficulty or expense. An employer has the discretion to choose among effective accommodations. Where a requested accommodation would result in undue hardship, the employer must offer an alternative accommodation if one is available absent undue hardship.”</a:t>
            </a:r>
          </a:p>
          <a:p>
            <a:endParaRPr lang="en-US" dirty="0"/>
          </a:p>
        </p:txBody>
      </p:sp>
      <p:sp>
        <p:nvSpPr>
          <p:cNvPr id="4" name="TextBox 3">
            <a:extLst>
              <a:ext uri="{FF2B5EF4-FFF2-40B4-BE49-F238E27FC236}">
                <a16:creationId xmlns:a16="http://schemas.microsoft.com/office/drawing/2014/main" id="{E655D1AB-510E-5208-DD71-2D5BF2EFFEA7}"/>
              </a:ext>
            </a:extLst>
          </p:cNvPr>
          <p:cNvSpPr txBox="1"/>
          <p:nvPr/>
        </p:nvSpPr>
        <p:spPr>
          <a:xfrm>
            <a:off x="5159829" y="4931315"/>
            <a:ext cx="6193971" cy="523220"/>
          </a:xfrm>
          <a:prstGeom prst="rect">
            <a:avLst/>
          </a:prstGeom>
          <a:noFill/>
        </p:spPr>
        <p:txBody>
          <a:bodyPr wrap="square" rtlCol="0">
            <a:spAutoFit/>
          </a:bodyPr>
          <a:lstStyle/>
          <a:p>
            <a:pPr marL="0" indent="0">
              <a:buNone/>
            </a:pPr>
            <a:r>
              <a:rPr lang="en-US" sz="1400" dirty="0"/>
              <a:t>https://www.eeoc.gov/wysk/what-you-should-know-about-covid-19-and-ada-rehabilitation-act-and-other-eeo-laws#L</a:t>
            </a:r>
          </a:p>
        </p:txBody>
      </p:sp>
    </p:spTree>
    <p:extLst>
      <p:ext uri="{BB962C8B-B14F-4D97-AF65-F5344CB8AC3E}">
        <p14:creationId xmlns:p14="http://schemas.microsoft.com/office/powerpoint/2010/main" val="2259171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BAD4-726E-D5E1-31E4-3954C4D15955}"/>
              </a:ext>
            </a:extLst>
          </p:cNvPr>
          <p:cNvSpPr>
            <a:spLocks noGrp="1"/>
          </p:cNvSpPr>
          <p:nvPr>
            <p:ph type="title"/>
          </p:nvPr>
        </p:nvSpPr>
        <p:spPr/>
        <p:txBody>
          <a:bodyPr/>
          <a:lstStyle/>
          <a:p>
            <a:r>
              <a:rPr lang="en-US" dirty="0">
                <a:latin typeface="Tw Cen MT" panose="020B0602020104020603" pitchFamily="34" charset="0"/>
              </a:rPr>
              <a:t>Reasonable Accommodations</a:t>
            </a:r>
          </a:p>
        </p:txBody>
      </p:sp>
      <p:sp>
        <p:nvSpPr>
          <p:cNvPr id="3" name="Content Placeholder 2">
            <a:extLst>
              <a:ext uri="{FF2B5EF4-FFF2-40B4-BE49-F238E27FC236}">
                <a16:creationId xmlns:a16="http://schemas.microsoft.com/office/drawing/2014/main" id="{750E3BFD-75FF-AB92-781E-6C6F66725DE8}"/>
              </a:ext>
            </a:extLst>
          </p:cNvPr>
          <p:cNvSpPr>
            <a:spLocks noGrp="1"/>
          </p:cNvSpPr>
          <p:nvPr>
            <p:ph idx="1"/>
          </p:nvPr>
        </p:nvSpPr>
        <p:spPr/>
        <p:txBody>
          <a:bodyPr/>
          <a:lstStyle/>
          <a:p>
            <a:endParaRPr lang="en-US" dirty="0"/>
          </a:p>
          <a:p>
            <a:r>
              <a:rPr lang="en-US" dirty="0"/>
              <a:t>Interactive Process</a:t>
            </a:r>
          </a:p>
          <a:p>
            <a:pPr lvl="1"/>
            <a:r>
              <a:rPr lang="en-US" dirty="0"/>
              <a:t>“The interactive process requires communication and good-faith exploration of possible accommodations between employers and individual employees, and neither side can delay or obstruct the process.”</a:t>
            </a:r>
          </a:p>
          <a:p>
            <a:pPr lvl="3"/>
            <a:r>
              <a:rPr lang="en-US" i="1" dirty="0"/>
              <a:t>Humphrey v. Memorial Hospitals </a:t>
            </a:r>
            <a:r>
              <a:rPr lang="en-US" i="1" dirty="0" err="1"/>
              <a:t>Ass’n</a:t>
            </a:r>
            <a:r>
              <a:rPr lang="en-US" dirty="0"/>
              <a:t>, 239 F.3d 1128, 1137 (9th Cir. 2001)</a:t>
            </a:r>
          </a:p>
          <a:p>
            <a:pPr lvl="1"/>
            <a:r>
              <a:rPr lang="en-US" dirty="0"/>
              <a:t>“[T]he reasonable accommodation process requires an individualized case-by-case assessment.” </a:t>
            </a:r>
          </a:p>
          <a:p>
            <a:pPr lvl="3"/>
            <a:r>
              <a:rPr lang="en-US" i="1" dirty="0" err="1"/>
              <a:t>Vawser</a:t>
            </a:r>
            <a:r>
              <a:rPr lang="en-US" i="1" dirty="0"/>
              <a:t> v. Fred Meyer, Inc.</a:t>
            </a:r>
            <a:r>
              <a:rPr lang="en-US" dirty="0"/>
              <a:t>, 19 F. </a:t>
            </a:r>
            <a:r>
              <a:rPr lang="en-US" dirty="0" err="1"/>
              <a:t>App'x</a:t>
            </a:r>
            <a:r>
              <a:rPr lang="en-US" dirty="0"/>
              <a:t> 722, 724 (9th Cir. 2001)</a:t>
            </a:r>
          </a:p>
          <a:p>
            <a:endParaRPr lang="en-US" dirty="0"/>
          </a:p>
        </p:txBody>
      </p:sp>
    </p:spTree>
    <p:extLst>
      <p:ext uri="{BB962C8B-B14F-4D97-AF65-F5344CB8AC3E}">
        <p14:creationId xmlns:p14="http://schemas.microsoft.com/office/powerpoint/2010/main" val="1848776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EFCF6-398C-A6C8-7C69-9A38CF2AE994}"/>
              </a:ext>
            </a:extLst>
          </p:cNvPr>
          <p:cNvSpPr>
            <a:spLocks noGrp="1"/>
          </p:cNvSpPr>
          <p:nvPr>
            <p:ph type="title"/>
          </p:nvPr>
        </p:nvSpPr>
        <p:spPr/>
        <p:txBody>
          <a:bodyPr>
            <a:normAutofit/>
          </a:bodyPr>
          <a:lstStyle/>
          <a:p>
            <a:r>
              <a:rPr lang="en-US" dirty="0">
                <a:latin typeface="Tw Cen MT" panose="020B0602020104020603" pitchFamily="34" charset="0"/>
              </a:rPr>
              <a:t>Additional Considerations</a:t>
            </a:r>
          </a:p>
        </p:txBody>
      </p:sp>
      <p:sp>
        <p:nvSpPr>
          <p:cNvPr id="3" name="Content Placeholder 2">
            <a:extLst>
              <a:ext uri="{FF2B5EF4-FFF2-40B4-BE49-F238E27FC236}">
                <a16:creationId xmlns:a16="http://schemas.microsoft.com/office/drawing/2014/main" id="{BB76EB9B-BAA7-E1C4-11BC-876D528552CD}"/>
              </a:ext>
            </a:extLst>
          </p:cNvPr>
          <p:cNvSpPr>
            <a:spLocks noGrp="1"/>
          </p:cNvSpPr>
          <p:nvPr>
            <p:ph idx="1"/>
          </p:nvPr>
        </p:nvSpPr>
        <p:spPr/>
        <p:txBody>
          <a:bodyPr/>
          <a:lstStyle/>
          <a:p>
            <a:r>
              <a:rPr lang="en-US" dirty="0"/>
              <a:t>FMLA, 29 U.S.C. § 2611</a:t>
            </a:r>
          </a:p>
          <a:p>
            <a:r>
              <a:rPr lang="en-US" dirty="0"/>
              <a:t>Return to Work Act, NRS 613.800, </a:t>
            </a:r>
            <a:r>
              <a:rPr lang="en-US" i="1" dirty="0"/>
              <a:t>et seq</a:t>
            </a:r>
            <a:r>
              <a:rPr lang="en-US" dirty="0"/>
              <a:t>. </a:t>
            </a:r>
          </a:p>
          <a:p>
            <a:pPr lvl="1"/>
            <a:r>
              <a:rPr lang="en-US" i="1" dirty="0" err="1"/>
              <a:t>Beza</a:t>
            </a:r>
            <a:r>
              <a:rPr lang="en-US" i="1" dirty="0"/>
              <a:t> v. Boyd Gaming Corporation</a:t>
            </a:r>
            <a:r>
              <a:rPr lang="en-US" dirty="0"/>
              <a:t>, Case No. A-21-845753-C</a:t>
            </a:r>
          </a:p>
          <a:p>
            <a:pPr lvl="1"/>
            <a:r>
              <a:rPr lang="en-US" i="1" dirty="0"/>
              <a:t>Debra </a:t>
            </a:r>
            <a:r>
              <a:rPr lang="en-US" i="1" dirty="0" err="1"/>
              <a:t>Adimey</a:t>
            </a:r>
            <a:r>
              <a:rPr lang="en-US" i="1" dirty="0"/>
              <a:t> et al. v. Station Casinos LLC</a:t>
            </a:r>
            <a:r>
              <a:rPr lang="en-US" dirty="0"/>
              <a:t>, Case No. A-22-850394-C</a:t>
            </a:r>
          </a:p>
          <a:p>
            <a:r>
              <a:rPr lang="en-US" dirty="0"/>
              <a:t>Retaliation, Discrimination &amp; Harassment </a:t>
            </a:r>
          </a:p>
          <a:p>
            <a:r>
              <a:rPr lang="en-US" dirty="0"/>
              <a:t>FLSA (modified work schedules, remote work, hybrid etc.)</a:t>
            </a:r>
          </a:p>
          <a:p>
            <a:r>
              <a:rPr lang="en-US" dirty="0"/>
              <a:t>Political Affiliation Discrimination/Retaliation, NRS 613.040</a:t>
            </a:r>
          </a:p>
          <a:p>
            <a:endParaRPr lang="en-US" dirty="0"/>
          </a:p>
          <a:p>
            <a:endParaRPr lang="en-US" dirty="0"/>
          </a:p>
          <a:p>
            <a:endParaRPr lang="en-US" dirty="0"/>
          </a:p>
        </p:txBody>
      </p:sp>
    </p:spTree>
    <p:extLst>
      <p:ext uri="{BB962C8B-B14F-4D97-AF65-F5344CB8AC3E}">
        <p14:creationId xmlns:p14="http://schemas.microsoft.com/office/powerpoint/2010/main" val="3611265300"/>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131</TotalTime>
  <Words>811</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Corbel</vt:lpstr>
      <vt:lpstr>Tw Cen MT</vt:lpstr>
      <vt:lpstr>Depth</vt:lpstr>
      <vt:lpstr>COVID  in the workplace</vt:lpstr>
      <vt:lpstr>Can Employers Mandate Vaccines?</vt:lpstr>
      <vt:lpstr>Religious Accommodations  Title VII, 29 CFR Part 1605 </vt:lpstr>
      <vt:lpstr>Religious Accommodations</vt:lpstr>
      <vt:lpstr>Religious Accommodations</vt:lpstr>
      <vt:lpstr>Americans with Disabilities Act 42 U.S.C. § 12112   </vt:lpstr>
      <vt:lpstr>Reasonable Accommodations</vt:lpstr>
      <vt:lpstr>Reasonable Accommodations</vt:lpstr>
      <vt:lpstr>Additional Considerations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in the workplace</dc:title>
  <dc:creator>Christian Gabroy</dc:creator>
  <cp:lastModifiedBy>Christian Gabroy</cp:lastModifiedBy>
  <cp:revision>7</cp:revision>
  <dcterms:created xsi:type="dcterms:W3CDTF">2022-05-13T20:03:45Z</dcterms:created>
  <dcterms:modified xsi:type="dcterms:W3CDTF">2022-05-13T22:24:28Z</dcterms:modified>
</cp:coreProperties>
</file>